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358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851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AE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679025"/>
            <a:ext cx="628650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Dutch Flag Algorithm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6319599" y="3845481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Dutch Flag Algorithm is a partitioning algorithm used to sort an array with three distinct values. It's named after the Dutch flag, which has three horizontal stripes in red, white, and blue.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6319599" y="51782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7219" y="5185886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786086" y="5161598"/>
            <a:ext cx="215646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Ahmed Osama</a:t>
            </a:r>
            <a:endParaRPr lang="en-US" sz="2187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AE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346121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Overview of the Dutch Flag Algorithm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24171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7" name="Text 3"/>
          <p:cNvSpPr/>
          <p:nvPr/>
        </p:nvSpPr>
        <p:spPr>
          <a:xfrm>
            <a:off x="1029772" y="3283387"/>
            <a:ext cx="1066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318034"/>
            <a:ext cx="25908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Partitioning the array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798451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algorithm divides the array into three sections based on a chosen pivot element.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24171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1" name="Text 7"/>
          <p:cNvSpPr/>
          <p:nvPr/>
        </p:nvSpPr>
        <p:spPr>
          <a:xfrm>
            <a:off x="5755957" y="3283387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3318034"/>
            <a:ext cx="31394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Rearranging the elements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3798451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 rearranges the elements in such a way that the smaller elements come first, then the equal elements, and finally the larger elements.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615821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5" name="Text 11"/>
          <p:cNvSpPr/>
          <p:nvPr/>
        </p:nvSpPr>
        <p:spPr>
          <a:xfrm>
            <a:off x="984052" y="5657493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569214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Ensuring order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6172557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algorithm ensures that the order of the smaller, equal, and larger elements is maintained.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4" name="Text 1"/>
          <p:cNvSpPr/>
          <p:nvPr/>
        </p:nvSpPr>
        <p:spPr>
          <a:xfrm>
            <a:off x="2348389" y="1327428"/>
            <a:ext cx="52806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Partitioning the Array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2466142"/>
            <a:ext cx="3088958" cy="190904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4652843"/>
            <a:ext cx="30889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Choosing a Pivot Element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5480447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pivot element is selected from the array to divide it into three sections.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0602" y="2466142"/>
            <a:ext cx="3088958" cy="190904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70602" y="4652843"/>
            <a:ext cx="30889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Rearranging the Elements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770602" y="5480447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elements are then rearranged based on their relation to the pivot element.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92816" y="2466142"/>
            <a:ext cx="3089077" cy="190916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92816" y="4652963"/>
            <a:ext cx="308907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Dividing the Array into Three Sections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92816" y="5480566"/>
            <a:ext cx="308907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array is divided into a section for smaller elements, a section for equal elements, and a section for larger elements.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4" name="Text 1"/>
          <p:cNvSpPr/>
          <p:nvPr/>
        </p:nvSpPr>
        <p:spPr>
          <a:xfrm>
            <a:off x="2348389" y="710208"/>
            <a:ext cx="68427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Ensuring Order of Elements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292935" y="1848922"/>
            <a:ext cx="44410" cy="5670352"/>
          </a:xfrm>
          <a:prstGeom prst="rect">
            <a:avLst/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6" name="Shape 3"/>
          <p:cNvSpPr/>
          <p:nvPr/>
        </p:nvSpPr>
        <p:spPr>
          <a:xfrm>
            <a:off x="7565053" y="2250222"/>
            <a:ext cx="777597" cy="44410"/>
          </a:xfrm>
          <a:prstGeom prst="rect">
            <a:avLst/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7" name="Shape 4"/>
          <p:cNvSpPr/>
          <p:nvPr/>
        </p:nvSpPr>
        <p:spPr>
          <a:xfrm>
            <a:off x="7065109" y="202251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8" name="Text 5"/>
          <p:cNvSpPr/>
          <p:nvPr/>
        </p:nvSpPr>
        <p:spPr>
          <a:xfrm>
            <a:off x="7261681" y="2064187"/>
            <a:ext cx="1066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8537138" y="207109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Step 1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8537138" y="2551509"/>
            <a:ext cx="374475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Initialize three pointers at the start of each section: smaller, equal, and larger.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512" y="3361075"/>
            <a:ext cx="777597" cy="44410"/>
          </a:xfrm>
          <a:prstGeom prst="rect">
            <a:avLst/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2" name="Shape 9"/>
          <p:cNvSpPr/>
          <p:nvPr/>
        </p:nvSpPr>
        <p:spPr>
          <a:xfrm>
            <a:off x="7065109" y="313336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3" name="Text 10"/>
          <p:cNvSpPr/>
          <p:nvPr/>
        </p:nvSpPr>
        <p:spPr>
          <a:xfrm>
            <a:off x="7223581" y="3175040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871079" y="318194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Step 2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2348389" y="3662363"/>
            <a:ext cx="374463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Increment the equal pointer and compare the element at that position with the pivot element.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565053" y="4467642"/>
            <a:ext cx="777597" cy="44410"/>
          </a:xfrm>
          <a:prstGeom prst="rect">
            <a:avLst/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7" name="Shape 14"/>
          <p:cNvSpPr/>
          <p:nvPr/>
        </p:nvSpPr>
        <p:spPr>
          <a:xfrm>
            <a:off x="7065109" y="423993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8" name="Text 15"/>
          <p:cNvSpPr/>
          <p:nvPr/>
        </p:nvSpPr>
        <p:spPr>
          <a:xfrm>
            <a:off x="7215961" y="4281607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537138" y="428851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Step 3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537138" y="4768929"/>
            <a:ext cx="374475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If the element is smaller, swap it with the element at the smaller pointer position and increment both pointers.</a:t>
            </a:r>
            <a:endParaRPr lang="en-US" sz="1750" dirty="0"/>
          </a:p>
        </p:txBody>
      </p:sp>
      <p:sp>
        <p:nvSpPr>
          <p:cNvPr id="21" name="Shape 18"/>
          <p:cNvSpPr/>
          <p:nvPr/>
        </p:nvSpPr>
        <p:spPr>
          <a:xfrm>
            <a:off x="6287512" y="5574209"/>
            <a:ext cx="777597" cy="44410"/>
          </a:xfrm>
          <a:prstGeom prst="rect">
            <a:avLst/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22" name="Shape 19"/>
          <p:cNvSpPr/>
          <p:nvPr/>
        </p:nvSpPr>
        <p:spPr>
          <a:xfrm>
            <a:off x="7065109" y="5346502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23" name="Text 20"/>
          <p:cNvSpPr/>
          <p:nvPr/>
        </p:nvSpPr>
        <p:spPr>
          <a:xfrm>
            <a:off x="7212151" y="5388173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4</a:t>
            </a:r>
            <a:endParaRPr lang="en-US" sz="2624" dirty="0"/>
          </a:p>
        </p:txBody>
      </p:sp>
      <p:sp>
        <p:nvSpPr>
          <p:cNvPr id="24" name="Text 21"/>
          <p:cNvSpPr/>
          <p:nvPr/>
        </p:nvSpPr>
        <p:spPr>
          <a:xfrm>
            <a:off x="3871079" y="539507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Step 4</a:t>
            </a:r>
            <a:endParaRPr lang="en-US" sz="2187" dirty="0"/>
          </a:p>
        </p:txBody>
      </p:sp>
      <p:sp>
        <p:nvSpPr>
          <p:cNvPr id="25" name="Text 22"/>
          <p:cNvSpPr/>
          <p:nvPr/>
        </p:nvSpPr>
        <p:spPr>
          <a:xfrm>
            <a:off x="2348389" y="5875496"/>
            <a:ext cx="374463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If the element is larger, swap it with the element at the larger pointer position and decrement the larger pointer.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4" name="Text 1"/>
          <p:cNvSpPr/>
          <p:nvPr/>
        </p:nvSpPr>
        <p:spPr>
          <a:xfrm>
            <a:off x="2348389" y="2190274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Performance Considerations and Complexity Analysis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4134445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Time Complexity</a:t>
            </a:r>
            <a:endParaRPr lang="en-US" sz="2624" dirty="0"/>
          </a:p>
        </p:txBody>
      </p:sp>
      <p:sp>
        <p:nvSpPr>
          <p:cNvPr id="6" name="Text 3"/>
          <p:cNvSpPr/>
          <p:nvPr/>
        </p:nvSpPr>
        <p:spPr>
          <a:xfrm>
            <a:off x="2348389" y="4773097"/>
            <a:ext cx="4695706" cy="29511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GB" sz="1600" b="0" i="0" dirty="0">
                <a:solidFill>
                  <a:srgbClr val="333333"/>
                </a:solidFill>
                <a:effectLst/>
                <a:latin typeface="Poppins" panose="00000500000000000000" pitchFamily="2" charset="0"/>
              </a:rPr>
              <a:t>The time complexity of the Dutch National Flag Algorithm is O(n), where n is the size of the input array. This is because the algorithm performs a single pass through the array, examining each element once. The number of operations grows linearly with the size of the input, making it highly efficient for large arrays.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3687" y="4134445"/>
            <a:ext cx="27127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Space Complexity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7593687" y="4773097"/>
            <a:ext cx="4695706" cy="14773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algorithm uses constant space O(1), as it only requires a few variables to store indices and swap elements.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4" name="Text 1"/>
          <p:cNvSpPr/>
          <p:nvPr/>
        </p:nvSpPr>
        <p:spPr>
          <a:xfrm>
            <a:off x="2348389" y="2190274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</a:rPr>
              <a:t>Time Complexity:</a:t>
            </a:r>
            <a:endParaRPr lang="en-US" sz="4374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 2"/>
              <p:cNvSpPr/>
              <p:nvPr/>
            </p:nvSpPr>
            <p:spPr>
              <a:xfrm>
                <a:off x="2847641" y="3542924"/>
                <a:ext cx="7072337" cy="3266950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>
                  <a:lnSpc>
                    <a:spcPts val="3281"/>
                  </a:lnSpc>
                  <a:buNone/>
                </a:pPr>
                <a:r>
                  <a:rPr lang="en-US" sz="2624" dirty="0">
                    <a:solidFill>
                      <a:srgbClr val="1F1E1E"/>
                    </a:solidFill>
                    <a:latin typeface="Red Hat Text" pitchFamily="34" charset="0"/>
                    <a:ea typeface="Red Hat Text" pitchFamily="34" charset="-122"/>
                  </a:rPr>
                  <a:t> Basic Operation: Comparison. Ex: if a[mid]==‘r’:</a:t>
                </a:r>
              </a:p>
              <a:p>
                <a:pPr marL="0" indent="0">
                  <a:lnSpc>
                    <a:spcPts val="3281"/>
                  </a:lnSpc>
                  <a:buNone/>
                </a:pPr>
                <a:r>
                  <a:rPr lang="en-US" sz="2624" dirty="0">
                    <a:solidFill>
                      <a:srgbClr val="1F1E1E"/>
                    </a:solidFill>
                    <a:latin typeface="Red Hat Text" pitchFamily="34" charset="0"/>
                    <a:ea typeface="Red Hat Text" pitchFamily="34" charset="-122"/>
                  </a:rPr>
                  <a:t>Problem size=n        length of the array.</a:t>
                </a:r>
              </a:p>
              <a:p>
                <a:pPr marL="0" indent="0">
                  <a:lnSpc>
                    <a:spcPts val="3281"/>
                  </a:lnSpc>
                  <a:buNone/>
                </a:pPr>
                <a:r>
                  <a:rPr lang="en-US" sz="2624" dirty="0">
                    <a:solidFill>
                      <a:srgbClr val="1F1E1E"/>
                    </a:solidFill>
                    <a:latin typeface="Red Hat Text" pitchFamily="34" charset="0"/>
                    <a:ea typeface="Red Hat Text" pitchFamily="34" charset="-122"/>
                  </a:rPr>
                  <a:t>T(n)=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624" i="1" smtClean="0">
                            <a:solidFill>
                              <a:srgbClr val="1F1E1E"/>
                            </a:solidFill>
                            <a:latin typeface="Cambria Math" panose="02040503050406030204" pitchFamily="18" charset="0"/>
                            <a:ea typeface="Red Hat Text" pitchFamily="34" charset="-122"/>
                          </a:rPr>
                        </m:ctrlPr>
                      </m:naryPr>
                      <m:sub>
                        <m:r>
                          <a:rPr lang="en-US" sz="2624" b="0" i="1" smtClean="0">
                            <a:solidFill>
                              <a:srgbClr val="1F1E1E"/>
                            </a:solidFill>
                            <a:latin typeface="Cambria Math" panose="02040503050406030204" pitchFamily="18" charset="0"/>
                            <a:ea typeface="Red Hat Text" pitchFamily="34" charset="-122"/>
                          </a:rPr>
                          <m:t>𝑙</m:t>
                        </m:r>
                        <m:r>
                          <a:rPr lang="en-US" sz="2624" b="0" i="1" smtClean="0">
                            <a:solidFill>
                              <a:srgbClr val="1F1E1E"/>
                            </a:solidFill>
                            <a:latin typeface="Cambria Math" panose="02040503050406030204" pitchFamily="18" charset="0"/>
                            <a:ea typeface="Red Hat Text" pitchFamily="34" charset="-122"/>
                          </a:rPr>
                          <m:t>=0</m:t>
                        </m:r>
                      </m:sub>
                      <m:sup>
                        <m:r>
                          <a:rPr lang="en-US" sz="2624" b="0" i="1" smtClean="0">
                            <a:solidFill>
                              <a:srgbClr val="1F1E1E"/>
                            </a:solidFill>
                            <a:latin typeface="Cambria Math" panose="02040503050406030204" pitchFamily="18" charset="0"/>
                            <a:ea typeface="Red Hat Text" pitchFamily="34" charset="-122"/>
                          </a:rPr>
                          <m:t>𝑛</m:t>
                        </m:r>
                        <m:r>
                          <a:rPr lang="en-US" sz="2624" b="0" i="1" smtClean="0">
                            <a:solidFill>
                              <a:srgbClr val="1F1E1E"/>
                            </a:solidFill>
                            <a:latin typeface="Cambria Math" panose="02040503050406030204" pitchFamily="18" charset="0"/>
                            <a:ea typeface="Red Hat Text" pitchFamily="34" charset="-122"/>
                          </a:rPr>
                          <m:t>−1</m:t>
                        </m:r>
                      </m:sup>
                      <m:e>
                        <m:r>
                          <a:rPr lang="en-US" sz="2624" b="0" i="1" smtClean="0">
                            <a:solidFill>
                              <a:srgbClr val="1F1E1E"/>
                            </a:solidFill>
                            <a:latin typeface="Cambria Math" panose="02040503050406030204" pitchFamily="18" charset="0"/>
                            <a:ea typeface="Red Hat Text" pitchFamily="34" charset="-122"/>
                          </a:rPr>
                          <m:t>1</m:t>
                        </m:r>
                      </m:e>
                    </m:nary>
                  </m:oMath>
                </a14:m>
                <a:endParaRPr lang="en-US" sz="2624" dirty="0">
                  <a:solidFill>
                    <a:srgbClr val="1F1E1E"/>
                  </a:solidFill>
                  <a:latin typeface="Red Hat Text" pitchFamily="34" charset="0"/>
                  <a:ea typeface="Red Hat Text" pitchFamily="34" charset="-122"/>
                </a:endParaRPr>
              </a:p>
              <a:p>
                <a:pPr marL="0" indent="0">
                  <a:lnSpc>
                    <a:spcPts val="3281"/>
                  </a:lnSpc>
                  <a:buNone/>
                </a:pPr>
                <a:endParaRPr lang="en-US" sz="2624" dirty="0">
                  <a:solidFill>
                    <a:srgbClr val="1F1E1E"/>
                  </a:solidFill>
                  <a:latin typeface="Red Hat Text" pitchFamily="34" charset="0"/>
                  <a:ea typeface="Red Hat Text" pitchFamily="34" charset="-122"/>
                </a:endParaRPr>
              </a:p>
              <a:p>
                <a:pPr marL="0" indent="0">
                  <a:lnSpc>
                    <a:spcPts val="3281"/>
                  </a:lnSpc>
                  <a:buNone/>
                </a:pPr>
                <a:r>
                  <a:rPr lang="en-US" sz="2624" dirty="0">
                    <a:solidFill>
                      <a:srgbClr val="1F1E1E"/>
                    </a:solidFill>
                    <a:latin typeface="Red Hat Text" pitchFamily="34" charset="0"/>
                    <a:ea typeface="Red Hat Text" pitchFamily="34" charset="-122"/>
                  </a:rPr>
                  <a:t>T(n)=u-l+1</a:t>
                </a:r>
              </a:p>
              <a:p>
                <a:pPr marL="0" indent="0">
                  <a:lnSpc>
                    <a:spcPts val="3281"/>
                  </a:lnSpc>
                  <a:buNone/>
                </a:pPr>
                <a:endParaRPr lang="en-US" sz="2624" dirty="0">
                  <a:solidFill>
                    <a:srgbClr val="1F1E1E"/>
                  </a:solidFill>
                  <a:latin typeface="Red Hat Text" pitchFamily="34" charset="0"/>
                  <a:ea typeface="Red Hat Text" pitchFamily="34" charset="-122"/>
                </a:endParaRPr>
              </a:p>
              <a:p>
                <a:pPr marL="0" indent="0">
                  <a:lnSpc>
                    <a:spcPts val="3281"/>
                  </a:lnSpc>
                  <a:buNone/>
                </a:pPr>
                <a:r>
                  <a:rPr lang="en-US" sz="2624" dirty="0">
                    <a:solidFill>
                      <a:srgbClr val="1F1E1E"/>
                    </a:solidFill>
                    <a:latin typeface="Red Hat Text" pitchFamily="34" charset="0"/>
                    <a:ea typeface="Red Hat Text" pitchFamily="34" charset="-122"/>
                  </a:rPr>
                  <a:t>T(n)=n-1+1=  O(n)</a:t>
                </a:r>
              </a:p>
            </p:txBody>
          </p:sp>
        </mc:Choice>
        <mc:Fallback>
          <p:sp>
            <p:nvSpPr>
              <p:cNvPr id="5" name="Text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7641" y="3542924"/>
                <a:ext cx="7072337" cy="3266950"/>
              </a:xfrm>
              <a:prstGeom prst="rect">
                <a:avLst/>
              </a:prstGeom>
              <a:blipFill>
                <a:blip r:embed="rId4"/>
                <a:stretch>
                  <a:fillRect l="-1552" t="-1866" r="-19310"/>
                </a:stretch>
              </a:blipFill>
              <a:ln/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340454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AE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78320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810833"/>
            <a:ext cx="9306401" cy="1635562"/>
          </a:xfrm>
          <a:prstGeom prst="roundRect">
            <a:avLst>
              <a:gd name="adj" fmla="val 8151"/>
            </a:avLst>
          </a:prstGeom>
          <a:solidFill>
            <a:srgbClr val="FFE0E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7" name="Text 3"/>
          <p:cNvSpPr/>
          <p:nvPr/>
        </p:nvSpPr>
        <p:spPr>
          <a:xfrm>
            <a:off x="1055370" y="4033004"/>
            <a:ext cx="36652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Efficient Sorting Algorithm </a:t>
            </a:r>
            <a:r>
              <a:rPr lang="en-US" sz="2187" dirty="0">
                <a:solidFill>
                  <a:srgbClr val="000000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🚀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1055370" y="4513421"/>
            <a:ext cx="886206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Dutch Flag Algorithm is a simple and efficient solution for sorting arrays with three distinct values.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455</Words>
  <Application>Microsoft Office PowerPoint</Application>
  <PresentationFormat>Custom</PresentationFormat>
  <Paragraphs>56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Cambria Math</vt:lpstr>
      <vt:lpstr>Poppins</vt:lpstr>
      <vt:lpstr>Red Hat Text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ahmed osama</cp:lastModifiedBy>
  <cp:revision>5</cp:revision>
  <dcterms:created xsi:type="dcterms:W3CDTF">2023-12-30T15:08:58Z</dcterms:created>
  <dcterms:modified xsi:type="dcterms:W3CDTF">2023-12-30T17:51:52Z</dcterms:modified>
</cp:coreProperties>
</file>